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68772" autoAdjust="0"/>
  </p:normalViewPr>
  <p:slideViewPr>
    <p:cSldViewPr snapToGrid="0" snapToObjects="1">
      <p:cViewPr varScale="1">
        <p:scale>
          <a:sx n="65" d="100"/>
          <a:sy n="65" d="100"/>
        </p:scale>
        <p:origin x="1856" y="192"/>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A17B8B-56F2-4669-9470-CE8AA94EC99A}" type="datetimeFigureOut">
              <a:rPr lang="en-US" smtClean="0"/>
              <a:t>5/7/20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E12A00-EA40-4D1B-887D-39C82C208BA7}" type="slidenum">
              <a:rPr lang="en-US" smtClean="0"/>
              <a:t>‹#›</a:t>
            </a:fld>
            <a:endParaRPr lang="en-US"/>
          </a:p>
        </p:txBody>
      </p:sp>
    </p:spTree>
    <p:extLst>
      <p:ext uri="{BB962C8B-B14F-4D97-AF65-F5344CB8AC3E}">
        <p14:creationId xmlns:p14="http://schemas.microsoft.com/office/powerpoint/2010/main" val="886844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Presenter Tip:</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Welcome all and thank them for attending to learn about the Arbonne Opportunity.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Think about a personal story to help break the ice: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Allow your audience to connect with you on a more personal level and show your vulnerability. This drives home your credibility, makes you more real and genuine.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Help your personal stories come to life by following the guidelines found on The Source &gt; B.E.S.T. (Compliance) Protecting Your Business &gt; Income &amp; Product Claims.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AE12A00-EA40-4D1B-887D-39C82C208BA7}" type="slidenum">
              <a:rPr lang="en-US" smtClean="0"/>
              <a:t>1</a:t>
            </a:fld>
            <a:endParaRPr lang="en-US"/>
          </a:p>
        </p:txBody>
      </p:sp>
    </p:spTree>
    <p:extLst>
      <p:ext uri="{BB962C8B-B14F-4D97-AF65-F5344CB8AC3E}">
        <p14:creationId xmlns:p14="http://schemas.microsoft.com/office/powerpoint/2010/main" val="263716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Arbonne is a purpose-driven company, and we offer a wide range of consumable vegan products for the entire family.</a:t>
            </a:r>
          </a:p>
          <a:p>
            <a:endParaRPr lang="en-US" dirty="0"/>
          </a:p>
        </p:txBody>
      </p:sp>
      <p:sp>
        <p:nvSpPr>
          <p:cNvPr id="4" name="Slide Number Placeholder 3"/>
          <p:cNvSpPr>
            <a:spLocks noGrp="1"/>
          </p:cNvSpPr>
          <p:nvPr>
            <p:ph type="sldNum" sz="quarter" idx="5"/>
          </p:nvPr>
        </p:nvSpPr>
        <p:spPr/>
        <p:txBody>
          <a:bodyPr/>
          <a:lstStyle/>
          <a:p>
            <a:fld id="{FAE12A00-EA40-4D1B-887D-39C82C208BA7}" type="slidenum">
              <a:rPr lang="en-US" smtClean="0"/>
              <a:t>10</a:t>
            </a:fld>
            <a:endParaRPr lang="en-US"/>
          </a:p>
        </p:txBody>
      </p:sp>
    </p:spTree>
    <p:extLst>
      <p:ext uri="{BB962C8B-B14F-4D97-AF65-F5344CB8AC3E}">
        <p14:creationId xmlns:p14="http://schemas.microsoft.com/office/powerpoint/2010/main" val="3709354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Transition: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30 Days to Healthy Living Program is ideal for individuals looking to improve their eating habits, have more energy, and boost their confidence. It refocuses your habits on eating and living consciously. </a:t>
            </a:r>
          </a:p>
          <a:p>
            <a:endParaRPr lang="en-US" dirty="0"/>
          </a:p>
          <a:p>
            <a:r>
              <a:rPr lang="en-US" sz="1200" b="1" kern="1200" dirty="0">
                <a:solidFill>
                  <a:schemeClr val="tx1"/>
                </a:solidFill>
                <a:effectLst/>
                <a:latin typeface="+mn-lt"/>
                <a:ea typeface="+mn-ea"/>
                <a:cs typeface="+mn-cs"/>
              </a:rPr>
              <a:t>NOTE TO PRESENTER:  Arbonne’s products are not tested to support weight loss.  Do not confuse Arbonne’s products or 30 Days to Healthy Living with a weight loss program. </a:t>
            </a:r>
            <a:endParaRPr lang="en-US" dirty="0"/>
          </a:p>
        </p:txBody>
      </p:sp>
      <p:sp>
        <p:nvSpPr>
          <p:cNvPr id="4" name="Slide Number Placeholder 3"/>
          <p:cNvSpPr>
            <a:spLocks noGrp="1"/>
          </p:cNvSpPr>
          <p:nvPr>
            <p:ph type="sldNum" sz="quarter" idx="5"/>
          </p:nvPr>
        </p:nvSpPr>
        <p:spPr/>
        <p:txBody>
          <a:bodyPr/>
          <a:lstStyle/>
          <a:p>
            <a:fld id="{FAE12A00-EA40-4D1B-887D-39C82C208BA7}" type="slidenum">
              <a:rPr lang="en-US" smtClean="0"/>
              <a:t>11</a:t>
            </a:fld>
            <a:endParaRPr lang="en-US"/>
          </a:p>
        </p:txBody>
      </p:sp>
    </p:spTree>
    <p:extLst>
      <p:ext uri="{BB962C8B-B14F-4D97-AF65-F5344CB8AC3E}">
        <p14:creationId xmlns:p14="http://schemas.microsoft.com/office/powerpoint/2010/main" val="789201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Transition: </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By balancing nutrition and effective skincare like RE9 Advanced, our clients experience the ultimate in healthy living from the inside out.</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RE9 Advanced was developed after 3 years of research and testing. The bestselling formula features gold standard ingredients including vitamin C and orange stem cells.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RE9 Advanced products contain ingredients that help improve the appearance of skin firmness, elasticity and tone, while minimizing the appearance of fine lines and wrinkles through hydration. Use consistently, morning and night for best results.</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AE12A00-EA40-4D1B-887D-39C82C208BA7}" type="slidenum">
              <a:rPr lang="en-US" smtClean="0"/>
              <a:t>12</a:t>
            </a:fld>
            <a:endParaRPr lang="en-US"/>
          </a:p>
        </p:txBody>
      </p:sp>
    </p:spTree>
    <p:extLst>
      <p:ext uri="{BB962C8B-B14F-4D97-AF65-F5344CB8AC3E}">
        <p14:creationId xmlns:p14="http://schemas.microsoft.com/office/powerpoint/2010/main" val="580118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 </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Refer anyone with questions to earnings.arbonne.com.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Independent Consultants share the products they love with their network in-person and online and earn commission on products they sell.</a:t>
            </a:r>
          </a:p>
          <a:p>
            <a:endParaRPr lang="en-US" dirty="0"/>
          </a:p>
        </p:txBody>
      </p:sp>
      <p:sp>
        <p:nvSpPr>
          <p:cNvPr id="4" name="Slide Number Placeholder 3"/>
          <p:cNvSpPr>
            <a:spLocks noGrp="1"/>
          </p:cNvSpPr>
          <p:nvPr>
            <p:ph type="sldNum" sz="quarter" idx="5"/>
          </p:nvPr>
        </p:nvSpPr>
        <p:spPr/>
        <p:txBody>
          <a:bodyPr/>
          <a:lstStyle/>
          <a:p>
            <a:fld id="{FAE12A00-EA40-4D1B-887D-39C82C208BA7}" type="slidenum">
              <a:rPr lang="en-US" smtClean="0"/>
              <a:t>13</a:t>
            </a:fld>
            <a:endParaRPr lang="en-US"/>
          </a:p>
        </p:txBody>
      </p:sp>
    </p:spTree>
    <p:extLst>
      <p:ext uri="{BB962C8B-B14F-4D97-AF65-F5344CB8AC3E}">
        <p14:creationId xmlns:p14="http://schemas.microsoft.com/office/powerpoint/2010/main" val="3490255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 </a:t>
            </a:r>
          </a:p>
          <a:p>
            <a:endParaRPr lang="en-US" sz="1200" b="1"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R</a:t>
            </a:r>
            <a:r>
              <a:rPr lang="en-US" sz="1200" kern="1200" dirty="0">
                <a:solidFill>
                  <a:schemeClr val="tx1"/>
                </a:solidFill>
                <a:effectLst/>
                <a:latin typeface="+mn-lt"/>
                <a:ea typeface="+mn-ea"/>
                <a:cs typeface="+mn-cs"/>
              </a:rPr>
              <a:t>efer anyone with questions to earnings.arbonne.com.</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Everyone Can Flourish with Arbonne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champion authenticity through a passionate community that’s diverse, inclusive and welcoming.</a:t>
            </a:r>
          </a:p>
          <a:p>
            <a:endParaRPr lang="en-US" dirty="0"/>
          </a:p>
        </p:txBody>
      </p:sp>
      <p:sp>
        <p:nvSpPr>
          <p:cNvPr id="4" name="Slide Number Placeholder 3"/>
          <p:cNvSpPr>
            <a:spLocks noGrp="1"/>
          </p:cNvSpPr>
          <p:nvPr>
            <p:ph type="sldNum" sz="quarter" idx="5"/>
          </p:nvPr>
        </p:nvSpPr>
        <p:spPr/>
        <p:txBody>
          <a:bodyPr/>
          <a:lstStyle/>
          <a:p>
            <a:fld id="{FAE12A00-EA40-4D1B-887D-39C82C208BA7}" type="slidenum">
              <a:rPr lang="en-US" smtClean="0"/>
              <a:t>14</a:t>
            </a:fld>
            <a:endParaRPr lang="en-US"/>
          </a:p>
        </p:txBody>
      </p:sp>
    </p:spTree>
    <p:extLst>
      <p:ext uri="{BB962C8B-B14F-4D97-AF65-F5344CB8AC3E}">
        <p14:creationId xmlns:p14="http://schemas.microsoft.com/office/powerpoint/2010/main" val="3361820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 </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Refer anyone with questions to earnings.arbonne.com.</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 Commissions on your personal sales</a:t>
            </a:r>
          </a:p>
          <a:p>
            <a:pPr lvl="0"/>
            <a:r>
              <a:rPr lang="en-US" sz="1200" kern="1200" dirty="0">
                <a:solidFill>
                  <a:schemeClr val="tx1"/>
                </a:solidFill>
                <a:effectLst/>
                <a:latin typeface="+mn-lt"/>
                <a:ea typeface="+mn-ea"/>
                <a:cs typeface="+mn-cs"/>
              </a:rPr>
              <a:t>2- Commissions from the product sales by your team (overrides)</a:t>
            </a:r>
          </a:p>
          <a:p>
            <a:r>
              <a:rPr lang="en-US" sz="1200" kern="1200" dirty="0">
                <a:solidFill>
                  <a:schemeClr val="tx1"/>
                </a:solidFill>
                <a:effectLst/>
                <a:latin typeface="+mn-lt"/>
                <a:ea typeface="+mn-ea"/>
                <a:cs typeface="+mn-cs"/>
              </a:rPr>
              <a:t>3- Cash awards offered at every level based on sales performance</a:t>
            </a:r>
            <a:endParaRPr lang="en-US" dirty="0"/>
          </a:p>
        </p:txBody>
      </p:sp>
      <p:sp>
        <p:nvSpPr>
          <p:cNvPr id="4" name="Slide Number Placeholder 3"/>
          <p:cNvSpPr>
            <a:spLocks noGrp="1"/>
          </p:cNvSpPr>
          <p:nvPr>
            <p:ph type="sldNum" sz="quarter" idx="5"/>
          </p:nvPr>
        </p:nvSpPr>
        <p:spPr/>
        <p:txBody>
          <a:bodyPr/>
          <a:lstStyle/>
          <a:p>
            <a:fld id="{FAE12A00-EA40-4D1B-887D-39C82C208BA7}" type="slidenum">
              <a:rPr lang="en-US" smtClean="0"/>
              <a:t>15</a:t>
            </a:fld>
            <a:endParaRPr lang="en-US"/>
          </a:p>
        </p:txBody>
      </p:sp>
    </p:spTree>
    <p:extLst>
      <p:ext uri="{BB962C8B-B14F-4D97-AF65-F5344CB8AC3E}">
        <p14:creationId xmlns:p14="http://schemas.microsoft.com/office/powerpoint/2010/main" val="740783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 </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Refer anyone with questions to earnings.arbonne.com.</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MAKE HEALTHY LIVING YOUR BUSINESS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Our Independent Consultants: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Own their Arbonne business</a:t>
            </a:r>
          </a:p>
          <a:p>
            <a:r>
              <a:rPr lang="en-US" sz="1200" kern="1200" dirty="0">
                <a:solidFill>
                  <a:schemeClr val="tx1"/>
                </a:solidFill>
                <a:effectLst/>
                <a:latin typeface="+mn-lt"/>
                <a:ea typeface="+mn-ea"/>
                <a:cs typeface="+mn-cs"/>
              </a:rPr>
              <a:t>• Can run their business on the go from their phone</a:t>
            </a:r>
          </a:p>
          <a:p>
            <a:r>
              <a:rPr lang="en-US" sz="1200" kern="1200" dirty="0">
                <a:solidFill>
                  <a:schemeClr val="tx1"/>
                </a:solidFill>
                <a:effectLst/>
                <a:latin typeface="+mn-lt"/>
                <a:ea typeface="+mn-ea"/>
                <a:cs typeface="+mn-cs"/>
              </a:rPr>
              <a:t>• Share products they love and earn money on product sales</a:t>
            </a:r>
          </a:p>
          <a:p>
            <a:r>
              <a:rPr lang="en-US" sz="1200" kern="1200" dirty="0">
                <a:solidFill>
                  <a:schemeClr val="tx1"/>
                </a:solidFill>
                <a:effectLst/>
                <a:latin typeface="+mn-lt"/>
                <a:ea typeface="+mn-ea"/>
                <a:cs typeface="+mn-cs"/>
              </a:rPr>
              <a:t>• Support each other through teams that teach each other about the business</a:t>
            </a:r>
          </a:p>
          <a:p>
            <a:r>
              <a:rPr lang="en-US" sz="1200" kern="1200" dirty="0">
                <a:solidFill>
                  <a:schemeClr val="tx1"/>
                </a:solidFill>
                <a:effectLst/>
                <a:latin typeface="+mn-lt"/>
                <a:ea typeface="+mn-ea"/>
                <a:cs typeface="+mn-cs"/>
              </a:rPr>
              <a:t>• Share our mission for healthy living to improve mind, body and skin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Or become a Preferred Client and shop at a 20% discount!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AE12A00-EA40-4D1B-887D-39C82C208BA7}" type="slidenum">
              <a:rPr lang="en-US" smtClean="0"/>
              <a:t>16</a:t>
            </a:fld>
            <a:endParaRPr lang="en-US"/>
          </a:p>
        </p:txBody>
      </p:sp>
    </p:spTree>
    <p:extLst>
      <p:ext uri="{BB962C8B-B14F-4D97-AF65-F5344CB8AC3E}">
        <p14:creationId xmlns:p14="http://schemas.microsoft.com/office/powerpoint/2010/main" val="647786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Presenter Tip:</a:t>
            </a:r>
            <a:r>
              <a:rPr lang="en-US" sz="1200" kern="1200" dirty="0">
                <a:solidFill>
                  <a:schemeClr val="tx1"/>
                </a:solidFill>
                <a:effectLst/>
                <a:latin typeface="+mn-lt"/>
                <a:ea typeface="+mn-ea"/>
                <a:cs typeface="+mn-cs"/>
              </a:rPr>
              <a:t> Thank your guests and ask for questions.</a:t>
            </a:r>
          </a:p>
          <a:p>
            <a:endParaRPr lang="en-US" dirty="0"/>
          </a:p>
        </p:txBody>
      </p:sp>
      <p:sp>
        <p:nvSpPr>
          <p:cNvPr id="4" name="Slide Number Placeholder 3"/>
          <p:cNvSpPr>
            <a:spLocks noGrp="1"/>
          </p:cNvSpPr>
          <p:nvPr>
            <p:ph type="sldNum" sz="quarter" idx="5"/>
          </p:nvPr>
        </p:nvSpPr>
        <p:spPr/>
        <p:txBody>
          <a:bodyPr/>
          <a:lstStyle/>
          <a:p>
            <a:fld id="{FAE12A00-EA40-4D1B-887D-39C82C208BA7}" type="slidenum">
              <a:rPr lang="en-US" smtClean="0"/>
              <a:t>17</a:t>
            </a:fld>
            <a:endParaRPr lang="en-US"/>
          </a:p>
        </p:txBody>
      </p:sp>
    </p:spTree>
    <p:extLst>
      <p:ext uri="{BB962C8B-B14F-4D97-AF65-F5344CB8AC3E}">
        <p14:creationId xmlns:p14="http://schemas.microsoft.com/office/powerpoint/2010/main" val="4272196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Transition: </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With my Arbonne business, I am in charge of my life and have the ability to empower others by helping them start their own healthy living journey and for some, a new business.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follow a stringent ingredient policy resulting in  clean nutrition, skincare, body care, hair care and makeup products. Our product philosophy embraces the connection between a healthier mind, stronger body, and more beautiful skin.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Arbonne was founded in 1980 by </a:t>
            </a:r>
            <a:r>
              <a:rPr lang="en-US" sz="1200" kern="1200" dirty="0" err="1">
                <a:solidFill>
                  <a:schemeClr val="tx1"/>
                </a:solidFill>
                <a:effectLst/>
                <a:latin typeface="+mn-lt"/>
                <a:ea typeface="+mn-ea"/>
                <a:cs typeface="+mn-cs"/>
              </a:rPr>
              <a:t>Petter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Mørck</a:t>
            </a:r>
            <a:r>
              <a:rPr lang="en-US" sz="1200" kern="1200" dirty="0">
                <a:solidFill>
                  <a:schemeClr val="tx1"/>
                </a:solidFill>
                <a:effectLst/>
                <a:latin typeface="+mn-lt"/>
                <a:ea typeface="+mn-ea"/>
                <a:cs typeface="+mn-cs"/>
              </a:rPr>
              <a:t>, who set out to develop, produce and market skincare and related products unparalleled in quality, purity, safety and beneficial results. </a:t>
            </a:r>
          </a:p>
          <a:p>
            <a:endParaRPr lang="en-US" dirty="0"/>
          </a:p>
        </p:txBody>
      </p:sp>
      <p:sp>
        <p:nvSpPr>
          <p:cNvPr id="4" name="Slide Number Placeholder 3"/>
          <p:cNvSpPr>
            <a:spLocks noGrp="1"/>
          </p:cNvSpPr>
          <p:nvPr>
            <p:ph type="sldNum" sz="quarter" idx="5"/>
          </p:nvPr>
        </p:nvSpPr>
        <p:spPr/>
        <p:txBody>
          <a:bodyPr/>
          <a:lstStyle/>
          <a:p>
            <a:fld id="{FAE12A00-EA40-4D1B-887D-39C82C208BA7}" type="slidenum">
              <a:rPr lang="en-US" smtClean="0"/>
              <a:t>2</a:t>
            </a:fld>
            <a:endParaRPr lang="en-US"/>
          </a:p>
        </p:txBody>
      </p:sp>
    </p:spTree>
    <p:extLst>
      <p:ext uri="{BB962C8B-B14F-4D97-AF65-F5344CB8AC3E}">
        <p14:creationId xmlns:p14="http://schemas.microsoft.com/office/powerpoint/2010/main" val="1416027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Presenter Tip:</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Talk about what the Founder’s vision means to you and why it is important to you.</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Petter’s</a:t>
            </a:r>
            <a:r>
              <a:rPr lang="en-US" sz="1200" kern="1200" dirty="0">
                <a:solidFill>
                  <a:schemeClr val="tx1"/>
                </a:solidFill>
                <a:effectLst/>
                <a:latin typeface="+mn-lt"/>
                <a:ea typeface="+mn-ea"/>
                <a:cs typeface="+mn-cs"/>
              </a:rPr>
              <a:t> purpose was to create and organize meaningful and challenging opportunities for people seeking personal, professional, social and cultural opportunities and rewards superior to anything available in the industry.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know today the world is aligned with our belief and we operate in 6 countries across the globe. </a:t>
            </a:r>
          </a:p>
          <a:p>
            <a:endParaRPr lang="en-US" dirty="0"/>
          </a:p>
        </p:txBody>
      </p:sp>
      <p:sp>
        <p:nvSpPr>
          <p:cNvPr id="4" name="Slide Number Placeholder 3"/>
          <p:cNvSpPr>
            <a:spLocks noGrp="1"/>
          </p:cNvSpPr>
          <p:nvPr>
            <p:ph type="sldNum" sz="quarter" idx="5"/>
          </p:nvPr>
        </p:nvSpPr>
        <p:spPr/>
        <p:txBody>
          <a:bodyPr/>
          <a:lstStyle/>
          <a:p>
            <a:fld id="{FAE12A00-EA40-4D1B-887D-39C82C208BA7}" type="slidenum">
              <a:rPr lang="en-US" smtClean="0"/>
              <a:t>3</a:t>
            </a:fld>
            <a:endParaRPr lang="en-US"/>
          </a:p>
        </p:txBody>
      </p:sp>
    </p:spTree>
    <p:extLst>
      <p:ext uri="{BB962C8B-B14F-4D97-AF65-F5344CB8AC3E}">
        <p14:creationId xmlns:p14="http://schemas.microsoft.com/office/powerpoint/2010/main" val="2494911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WHY NOW?</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Work habits are changing</a:t>
            </a:r>
            <a:r>
              <a:rPr lang="en-US" sz="1200" kern="1200" baseline="30000" dirty="0">
                <a:solidFill>
                  <a:schemeClr val="tx1"/>
                </a:solidFill>
                <a:effectLst/>
                <a:latin typeface="+mn-lt"/>
                <a:ea typeface="+mn-ea"/>
                <a:cs typeface="+mn-cs"/>
              </a:rPr>
              <a:t>1</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Gig workers account for estimated 1.4 trillion of total US income in 2018</a:t>
            </a:r>
            <a:r>
              <a:rPr lang="en-US" sz="1200" kern="1200" baseline="30000" dirty="0">
                <a:solidFill>
                  <a:schemeClr val="tx1"/>
                </a:solidFill>
                <a:effectLst/>
                <a:latin typeface="+mn-lt"/>
                <a:ea typeface="+mn-ea"/>
                <a:cs typeface="+mn-cs"/>
              </a:rPr>
              <a:t>1</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40% of US workers generate their income by working independently</a:t>
            </a:r>
            <a:r>
              <a:rPr lang="en-US" sz="1200" kern="1200" baseline="30000" dirty="0">
                <a:solidFill>
                  <a:schemeClr val="tx1"/>
                </a:solidFill>
                <a:effectLst/>
                <a:latin typeface="+mn-lt"/>
                <a:ea typeface="+mn-ea"/>
                <a:cs typeface="+mn-cs"/>
              </a:rPr>
              <a:t>1</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Social businesses are growing</a:t>
            </a:r>
            <a:r>
              <a:rPr lang="en-US" sz="1200" kern="1200" baseline="30000" dirty="0">
                <a:solidFill>
                  <a:schemeClr val="tx1"/>
                </a:solidFill>
                <a:effectLst/>
                <a:latin typeface="+mn-lt"/>
                <a:ea typeface="+mn-ea"/>
                <a:cs typeface="+mn-cs"/>
              </a:rPr>
              <a:t>2</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More people are using social media to stay informed and find solutions</a:t>
            </a:r>
            <a:r>
              <a:rPr lang="en-US" sz="1200" kern="1200" baseline="30000" dirty="0">
                <a:solidFill>
                  <a:schemeClr val="tx1"/>
                </a:solidFill>
                <a:effectLst/>
                <a:latin typeface="+mn-lt"/>
                <a:ea typeface="+mn-ea"/>
                <a:cs typeface="+mn-cs"/>
              </a:rPr>
              <a:t>3</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92% of consumers trust recommendations from people they know directly</a:t>
            </a:r>
            <a:r>
              <a:rPr lang="en-US" sz="1200" kern="1200" baseline="30000" dirty="0">
                <a:solidFill>
                  <a:schemeClr val="tx1"/>
                </a:solidFill>
                <a:effectLst/>
                <a:latin typeface="+mn-lt"/>
                <a:ea typeface="+mn-ea"/>
                <a:cs typeface="+mn-cs"/>
              </a:rPr>
              <a:t>4</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Global wellness is booming</a:t>
            </a:r>
            <a:r>
              <a:rPr lang="en-US" sz="1200" kern="1200" baseline="30000" dirty="0">
                <a:solidFill>
                  <a:schemeClr val="tx1"/>
                </a:solidFill>
                <a:effectLst/>
                <a:latin typeface="+mn-lt"/>
                <a:ea typeface="+mn-ea"/>
                <a:cs typeface="+mn-cs"/>
              </a:rPr>
              <a:t>5</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4.2 trillion dollar business and growing</a:t>
            </a:r>
            <a:r>
              <a:rPr lang="en-US" sz="1200" kern="1200" baseline="30000" dirty="0">
                <a:solidFill>
                  <a:schemeClr val="tx1"/>
                </a:solidFill>
                <a:effectLst/>
                <a:latin typeface="+mn-lt"/>
                <a:ea typeface="+mn-ea"/>
                <a:cs typeface="+mn-cs"/>
              </a:rPr>
              <a:t>5</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Reference:</a:t>
            </a:r>
          </a:p>
          <a:p>
            <a:r>
              <a:rPr lang="en-US" sz="1200" kern="1200" dirty="0">
                <a:solidFill>
                  <a:schemeClr val="tx1"/>
                </a:solidFill>
                <a:effectLst/>
                <a:latin typeface="+mn-lt"/>
                <a:ea typeface="+mn-ea"/>
                <a:cs typeface="+mn-cs"/>
              </a:rPr>
              <a:t>1 gallup.com</a:t>
            </a:r>
          </a:p>
          <a:p>
            <a:r>
              <a:rPr lang="en-US" sz="1200" kern="1200" dirty="0">
                <a:solidFill>
                  <a:schemeClr val="tx1"/>
                </a:solidFill>
                <a:effectLst/>
                <a:latin typeface="+mn-lt"/>
                <a:ea typeface="+mn-ea"/>
                <a:cs typeface="+mn-cs"/>
              </a:rPr>
              <a:t>2 dsa.org</a:t>
            </a:r>
          </a:p>
          <a:p>
            <a:r>
              <a:rPr lang="en-US" sz="1200" kern="1200" dirty="0">
                <a:solidFill>
                  <a:schemeClr val="tx1"/>
                </a:solidFill>
                <a:effectLst/>
                <a:latin typeface="+mn-lt"/>
                <a:ea typeface="+mn-ea"/>
                <a:cs typeface="+mn-cs"/>
              </a:rPr>
              <a:t>3 medium.com</a:t>
            </a:r>
          </a:p>
          <a:p>
            <a:r>
              <a:rPr lang="en-US" sz="1200" kern="1200" dirty="0">
                <a:solidFill>
                  <a:schemeClr val="tx1"/>
                </a:solidFill>
                <a:effectLst/>
                <a:latin typeface="+mn-lt"/>
                <a:ea typeface="+mn-ea"/>
                <a:cs typeface="+mn-cs"/>
              </a:rPr>
              <a:t>4 business2community.com</a:t>
            </a:r>
          </a:p>
          <a:p>
            <a:r>
              <a:rPr lang="en-US" sz="1200" kern="1200" dirty="0">
                <a:solidFill>
                  <a:schemeClr val="tx1"/>
                </a:solidFill>
                <a:effectLst/>
                <a:latin typeface="+mn-lt"/>
                <a:ea typeface="+mn-ea"/>
                <a:cs typeface="+mn-cs"/>
              </a:rPr>
              <a:t>5 globalwellnessinstitute.com</a:t>
            </a:r>
          </a:p>
          <a:p>
            <a:endParaRPr lang="en-US" dirty="0"/>
          </a:p>
        </p:txBody>
      </p:sp>
      <p:sp>
        <p:nvSpPr>
          <p:cNvPr id="4" name="Slide Number Placeholder 3"/>
          <p:cNvSpPr>
            <a:spLocks noGrp="1"/>
          </p:cNvSpPr>
          <p:nvPr>
            <p:ph type="sldNum" sz="quarter" idx="5"/>
          </p:nvPr>
        </p:nvSpPr>
        <p:spPr/>
        <p:txBody>
          <a:bodyPr/>
          <a:lstStyle/>
          <a:p>
            <a:fld id="{FAE12A00-EA40-4D1B-887D-39C82C208BA7}" type="slidenum">
              <a:rPr lang="en-US" smtClean="0"/>
              <a:t>4</a:t>
            </a:fld>
            <a:endParaRPr lang="en-US"/>
          </a:p>
        </p:txBody>
      </p:sp>
    </p:spTree>
    <p:extLst>
      <p:ext uri="{BB962C8B-B14F-4D97-AF65-F5344CB8AC3E}">
        <p14:creationId xmlns:p14="http://schemas.microsoft.com/office/powerpoint/2010/main" val="2854127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CONSUMER DEMAND FOR WELLNESS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SAFETY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Clean skincare is expected to grow 10%</a:t>
            </a:r>
            <a:r>
              <a:rPr lang="en-US" sz="1200" kern="1200" baseline="30000" dirty="0">
                <a:solidFill>
                  <a:schemeClr val="tx1"/>
                </a:solidFill>
                <a:effectLst/>
                <a:latin typeface="+mn-lt"/>
                <a:ea typeface="+mn-ea"/>
                <a:cs typeface="+mn-cs"/>
              </a:rPr>
              <a:t>1</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Weight Management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Global obesity has more than doubled since 1975</a:t>
            </a:r>
            <a:r>
              <a:rPr lang="en-US" sz="1200" kern="1200" baseline="30000" dirty="0">
                <a:solidFill>
                  <a:schemeClr val="tx1"/>
                </a:solidFill>
                <a:effectLst/>
                <a:latin typeface="+mn-lt"/>
                <a:ea typeface="+mn-ea"/>
                <a:cs typeface="+mn-cs"/>
              </a:rPr>
              <a:t>2</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Stress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84% of the world population is experiencing stress</a:t>
            </a:r>
            <a:r>
              <a:rPr lang="en-US" sz="1200" kern="1200" baseline="30000" dirty="0">
                <a:solidFill>
                  <a:schemeClr val="tx1"/>
                </a:solidFill>
                <a:effectLst/>
                <a:latin typeface="+mn-lt"/>
                <a:ea typeface="+mn-ea"/>
                <a:cs typeface="+mn-cs"/>
              </a:rPr>
              <a:t>3</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Reference:</a:t>
            </a:r>
          </a:p>
          <a:p>
            <a:r>
              <a:rPr lang="en-US" sz="1200" kern="1200" dirty="0">
                <a:solidFill>
                  <a:schemeClr val="tx1"/>
                </a:solidFill>
                <a:effectLst/>
                <a:latin typeface="+mn-lt"/>
                <a:ea typeface="+mn-ea"/>
                <a:cs typeface="+mn-cs"/>
              </a:rPr>
              <a:t>1 researchandmarkets.com</a:t>
            </a:r>
          </a:p>
          <a:p>
            <a:r>
              <a:rPr lang="en-US" sz="1200" kern="1200" dirty="0">
                <a:solidFill>
                  <a:schemeClr val="tx1"/>
                </a:solidFill>
                <a:effectLst/>
                <a:latin typeface="+mn-lt"/>
                <a:ea typeface="+mn-ea"/>
                <a:cs typeface="+mn-cs"/>
              </a:rPr>
              <a:t>2 pubMed.gov</a:t>
            </a:r>
          </a:p>
          <a:p>
            <a:r>
              <a:rPr lang="en-US" sz="1200" kern="1200" dirty="0">
                <a:solidFill>
                  <a:schemeClr val="tx1"/>
                </a:solidFill>
                <a:effectLst/>
                <a:latin typeface="+mn-lt"/>
                <a:ea typeface="+mn-ea"/>
                <a:cs typeface="+mn-cs"/>
              </a:rPr>
              <a:t>3 cigna.com</a:t>
            </a:r>
          </a:p>
          <a:p>
            <a:endParaRPr lang="en-US" dirty="0"/>
          </a:p>
        </p:txBody>
      </p:sp>
      <p:sp>
        <p:nvSpPr>
          <p:cNvPr id="4" name="Slide Number Placeholder 3"/>
          <p:cNvSpPr>
            <a:spLocks noGrp="1"/>
          </p:cNvSpPr>
          <p:nvPr>
            <p:ph type="sldNum" sz="quarter" idx="5"/>
          </p:nvPr>
        </p:nvSpPr>
        <p:spPr/>
        <p:txBody>
          <a:bodyPr/>
          <a:lstStyle/>
          <a:p>
            <a:fld id="{FAE12A00-EA40-4D1B-887D-39C82C208BA7}" type="slidenum">
              <a:rPr lang="en-US" smtClean="0"/>
              <a:t>5</a:t>
            </a:fld>
            <a:endParaRPr lang="en-US"/>
          </a:p>
        </p:txBody>
      </p:sp>
    </p:spTree>
    <p:extLst>
      <p:ext uri="{BB962C8B-B14F-4D97-AF65-F5344CB8AC3E}">
        <p14:creationId xmlns:p14="http://schemas.microsoft.com/office/powerpoint/2010/main" val="1449274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Transition: </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Why Arbonne? Arbonne is uniquely positioned to lead the revolution of the global wellness market by providing safe and healthy products.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We’re a passionate community of Independent Consultants who grow in their Arbonne journey together.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Arbonne empowers people to be the best that they can be. We have a 40-year history and a holistic product philosophy that focuses on the whole person. Arbonne products deliver results, supporting a healthy lifestyle for the entire family.</a:t>
            </a:r>
          </a:p>
          <a:p>
            <a:endParaRPr lang="en-US" dirty="0"/>
          </a:p>
        </p:txBody>
      </p:sp>
      <p:sp>
        <p:nvSpPr>
          <p:cNvPr id="4" name="Slide Number Placeholder 3"/>
          <p:cNvSpPr>
            <a:spLocks noGrp="1"/>
          </p:cNvSpPr>
          <p:nvPr>
            <p:ph type="sldNum" sz="quarter" idx="5"/>
          </p:nvPr>
        </p:nvSpPr>
        <p:spPr/>
        <p:txBody>
          <a:bodyPr/>
          <a:lstStyle/>
          <a:p>
            <a:fld id="{FAE12A00-EA40-4D1B-887D-39C82C208BA7}" type="slidenum">
              <a:rPr lang="en-US" smtClean="0"/>
              <a:t>6</a:t>
            </a:fld>
            <a:endParaRPr lang="en-US"/>
          </a:p>
        </p:txBody>
      </p:sp>
    </p:spTree>
    <p:extLst>
      <p:ext uri="{BB962C8B-B14F-4D97-AF65-F5344CB8AC3E}">
        <p14:creationId xmlns:p14="http://schemas.microsoft.com/office/powerpoint/2010/main" val="1239078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believe in a holistic approach to beauty, health and wellbeing, focusing on the whole person from the inside out.  </a:t>
            </a:r>
          </a:p>
          <a:p>
            <a:endParaRPr lang="en-US" dirty="0"/>
          </a:p>
        </p:txBody>
      </p:sp>
      <p:sp>
        <p:nvSpPr>
          <p:cNvPr id="4" name="Slide Number Placeholder 3"/>
          <p:cNvSpPr>
            <a:spLocks noGrp="1"/>
          </p:cNvSpPr>
          <p:nvPr>
            <p:ph type="sldNum" sz="quarter" idx="5"/>
          </p:nvPr>
        </p:nvSpPr>
        <p:spPr/>
        <p:txBody>
          <a:bodyPr/>
          <a:lstStyle/>
          <a:p>
            <a:fld id="{FAE12A00-EA40-4D1B-887D-39C82C208BA7}" type="slidenum">
              <a:rPr lang="en-US" smtClean="0"/>
              <a:t>7</a:t>
            </a:fld>
            <a:endParaRPr lang="en-US"/>
          </a:p>
        </p:txBody>
      </p:sp>
    </p:spTree>
    <p:extLst>
      <p:ext uri="{BB962C8B-B14F-4D97-AF65-F5344CB8AC3E}">
        <p14:creationId xmlns:p14="http://schemas.microsoft.com/office/powerpoint/2010/main" val="132149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continually challenge ourselves to be transparent and deliver the best of science and nature by creating effective products you can trust. Our product philosophy is comprised of four key factors and rooted in science. These pillars are our competitive advantage.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TO PRESENTER: Not all certifications apply to every product in Arbonne’s portfolio. Please be sure not to misrepresent certification status.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AE12A00-EA40-4D1B-887D-39C82C208BA7}" type="slidenum">
              <a:rPr lang="en-US" smtClean="0"/>
              <a:t>8</a:t>
            </a:fld>
            <a:endParaRPr lang="en-US"/>
          </a:p>
        </p:txBody>
      </p:sp>
    </p:spTree>
    <p:extLst>
      <p:ext uri="{BB962C8B-B14F-4D97-AF65-F5344CB8AC3E}">
        <p14:creationId xmlns:p14="http://schemas.microsoft.com/office/powerpoint/2010/main" val="3266326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Transition: </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Arbonne is also committed to increasing its sustainability measures by decreasing waste, reducing plastic, and increasing recycling. As a Certified B Corp, we’re held to higher standards across multiple measures of accountability including environmental impact, customer welfare, and social impact.</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Talking Point: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Our goal is to advance our leadership in the social responsibility landscape and use the power of our business as a force for good. </a:t>
            </a:r>
          </a:p>
          <a:p>
            <a:r>
              <a:rPr lang="en-US" sz="1200" kern="1200" dirty="0">
                <a:solidFill>
                  <a:schemeClr val="tx1"/>
                </a:solidFill>
                <a:effectLst/>
                <a:latin typeface="+mn-lt"/>
                <a:ea typeface="+mn-ea"/>
                <a:cs typeface="+mn-cs"/>
              </a:rPr>
              <a:t>We are a certified B Corporation.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have partnered with TERRACYCLE® to recycle hard-to recycle pieces, starting in the US with the goal to expand the program to other countries.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have a goal to reduce our carbon footprint by 30% by 2030 and we are already 22% there.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Presenter Tip:</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Share why this is personally important to you. </a:t>
            </a:r>
          </a:p>
          <a:p>
            <a:endParaRPr lang="en-US" dirty="0"/>
          </a:p>
        </p:txBody>
      </p:sp>
      <p:sp>
        <p:nvSpPr>
          <p:cNvPr id="4" name="Slide Number Placeholder 3"/>
          <p:cNvSpPr>
            <a:spLocks noGrp="1"/>
          </p:cNvSpPr>
          <p:nvPr>
            <p:ph type="sldNum" sz="quarter" idx="5"/>
          </p:nvPr>
        </p:nvSpPr>
        <p:spPr/>
        <p:txBody>
          <a:bodyPr/>
          <a:lstStyle/>
          <a:p>
            <a:fld id="{FAE12A00-EA40-4D1B-887D-39C82C208BA7}" type="slidenum">
              <a:rPr lang="en-US" smtClean="0"/>
              <a:t>9</a:t>
            </a:fld>
            <a:endParaRPr lang="en-US"/>
          </a:p>
        </p:txBody>
      </p:sp>
    </p:spTree>
    <p:extLst>
      <p:ext uri="{BB962C8B-B14F-4D97-AF65-F5344CB8AC3E}">
        <p14:creationId xmlns:p14="http://schemas.microsoft.com/office/powerpoint/2010/main" val="2432406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1DFF3-9E03-BA45-9D66-0058FF833E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DBC193-555D-D14C-93B9-36EB9C4420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A69BB4-605E-B843-B36D-E0F23A90FA96}"/>
              </a:ext>
            </a:extLst>
          </p:cNvPr>
          <p:cNvSpPr>
            <a:spLocks noGrp="1"/>
          </p:cNvSpPr>
          <p:nvPr>
            <p:ph type="dt" sz="half" idx="10"/>
          </p:nvPr>
        </p:nvSpPr>
        <p:spPr/>
        <p:txBody>
          <a:bodyPr/>
          <a:lstStyle/>
          <a:p>
            <a:fld id="{45052B32-F565-7844-8430-F77004502137}" type="datetimeFigureOut">
              <a:rPr lang="en-US" smtClean="0"/>
              <a:t>5/7/20</a:t>
            </a:fld>
            <a:endParaRPr lang="en-US"/>
          </a:p>
        </p:txBody>
      </p:sp>
      <p:sp>
        <p:nvSpPr>
          <p:cNvPr id="5" name="Footer Placeholder 4">
            <a:extLst>
              <a:ext uri="{FF2B5EF4-FFF2-40B4-BE49-F238E27FC236}">
                <a16:creationId xmlns:a16="http://schemas.microsoft.com/office/drawing/2014/main" id="{53B30FB2-D90D-CF40-83A5-FCF8C19A30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0A48EF-AC44-B34A-A9ED-1083F9A0C367}"/>
              </a:ext>
            </a:extLst>
          </p:cNvPr>
          <p:cNvSpPr>
            <a:spLocks noGrp="1"/>
          </p:cNvSpPr>
          <p:nvPr>
            <p:ph type="sldNum" sz="quarter" idx="12"/>
          </p:nvPr>
        </p:nvSpPr>
        <p:spPr/>
        <p:txBody>
          <a:bodyPr/>
          <a:lstStyle/>
          <a:p>
            <a:fld id="{75E5F8ED-B97B-7A44-8F7B-A3D11144075A}" type="slidenum">
              <a:rPr lang="en-US" smtClean="0"/>
              <a:t>‹#›</a:t>
            </a:fld>
            <a:endParaRPr lang="en-US"/>
          </a:p>
        </p:txBody>
      </p:sp>
    </p:spTree>
    <p:extLst>
      <p:ext uri="{BB962C8B-B14F-4D97-AF65-F5344CB8AC3E}">
        <p14:creationId xmlns:p14="http://schemas.microsoft.com/office/powerpoint/2010/main" val="1450055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DC2BA-69A8-BE4E-8350-D07D989B9F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363372-5006-AD4C-9AE1-2706A32C01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038BD6-3CEC-9846-A185-A97A3CDEC9BE}"/>
              </a:ext>
            </a:extLst>
          </p:cNvPr>
          <p:cNvSpPr>
            <a:spLocks noGrp="1"/>
          </p:cNvSpPr>
          <p:nvPr>
            <p:ph type="dt" sz="half" idx="10"/>
          </p:nvPr>
        </p:nvSpPr>
        <p:spPr/>
        <p:txBody>
          <a:bodyPr/>
          <a:lstStyle/>
          <a:p>
            <a:fld id="{45052B32-F565-7844-8430-F77004502137}" type="datetimeFigureOut">
              <a:rPr lang="en-US" smtClean="0"/>
              <a:t>5/7/20</a:t>
            </a:fld>
            <a:endParaRPr lang="en-US"/>
          </a:p>
        </p:txBody>
      </p:sp>
      <p:sp>
        <p:nvSpPr>
          <p:cNvPr id="5" name="Footer Placeholder 4">
            <a:extLst>
              <a:ext uri="{FF2B5EF4-FFF2-40B4-BE49-F238E27FC236}">
                <a16:creationId xmlns:a16="http://schemas.microsoft.com/office/drawing/2014/main" id="{190D2967-2BDD-4649-BCBC-2AF32579C7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3DA2D7-88E4-B14A-9DDC-0CEC3467B79D}"/>
              </a:ext>
            </a:extLst>
          </p:cNvPr>
          <p:cNvSpPr>
            <a:spLocks noGrp="1"/>
          </p:cNvSpPr>
          <p:nvPr>
            <p:ph type="sldNum" sz="quarter" idx="12"/>
          </p:nvPr>
        </p:nvSpPr>
        <p:spPr/>
        <p:txBody>
          <a:bodyPr/>
          <a:lstStyle/>
          <a:p>
            <a:fld id="{75E5F8ED-B97B-7A44-8F7B-A3D11144075A}" type="slidenum">
              <a:rPr lang="en-US" smtClean="0"/>
              <a:t>‹#›</a:t>
            </a:fld>
            <a:endParaRPr lang="en-US"/>
          </a:p>
        </p:txBody>
      </p:sp>
    </p:spTree>
    <p:extLst>
      <p:ext uri="{BB962C8B-B14F-4D97-AF65-F5344CB8AC3E}">
        <p14:creationId xmlns:p14="http://schemas.microsoft.com/office/powerpoint/2010/main" val="1595940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1F1C17-1EF4-EC4E-A87A-C8EB17CB2F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712CD3-3FE9-2F49-A9B3-04C16CC5F4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F17D91-C456-234A-9277-B44F68E65C62}"/>
              </a:ext>
            </a:extLst>
          </p:cNvPr>
          <p:cNvSpPr>
            <a:spLocks noGrp="1"/>
          </p:cNvSpPr>
          <p:nvPr>
            <p:ph type="dt" sz="half" idx="10"/>
          </p:nvPr>
        </p:nvSpPr>
        <p:spPr/>
        <p:txBody>
          <a:bodyPr/>
          <a:lstStyle/>
          <a:p>
            <a:fld id="{45052B32-F565-7844-8430-F77004502137}" type="datetimeFigureOut">
              <a:rPr lang="en-US" smtClean="0"/>
              <a:t>5/7/20</a:t>
            </a:fld>
            <a:endParaRPr lang="en-US"/>
          </a:p>
        </p:txBody>
      </p:sp>
      <p:sp>
        <p:nvSpPr>
          <p:cNvPr id="5" name="Footer Placeholder 4">
            <a:extLst>
              <a:ext uri="{FF2B5EF4-FFF2-40B4-BE49-F238E27FC236}">
                <a16:creationId xmlns:a16="http://schemas.microsoft.com/office/drawing/2014/main" id="{17E6B9A9-16AE-0B42-B15E-0C1FD583E9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E9D9CF-7F9F-AC42-99F7-54CEC8BFBC57}"/>
              </a:ext>
            </a:extLst>
          </p:cNvPr>
          <p:cNvSpPr>
            <a:spLocks noGrp="1"/>
          </p:cNvSpPr>
          <p:nvPr>
            <p:ph type="sldNum" sz="quarter" idx="12"/>
          </p:nvPr>
        </p:nvSpPr>
        <p:spPr/>
        <p:txBody>
          <a:bodyPr/>
          <a:lstStyle/>
          <a:p>
            <a:fld id="{75E5F8ED-B97B-7A44-8F7B-A3D11144075A}" type="slidenum">
              <a:rPr lang="en-US" smtClean="0"/>
              <a:t>‹#›</a:t>
            </a:fld>
            <a:endParaRPr lang="en-US"/>
          </a:p>
        </p:txBody>
      </p:sp>
    </p:spTree>
    <p:extLst>
      <p:ext uri="{BB962C8B-B14F-4D97-AF65-F5344CB8AC3E}">
        <p14:creationId xmlns:p14="http://schemas.microsoft.com/office/powerpoint/2010/main" val="1427444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EBF8-D4D5-B444-94C9-E9DA6D210C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ADFA19-DE2B-6240-8113-1DF6698AD7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C4D127-550A-9D41-A649-246271934F29}"/>
              </a:ext>
            </a:extLst>
          </p:cNvPr>
          <p:cNvSpPr>
            <a:spLocks noGrp="1"/>
          </p:cNvSpPr>
          <p:nvPr>
            <p:ph type="dt" sz="half" idx="10"/>
          </p:nvPr>
        </p:nvSpPr>
        <p:spPr/>
        <p:txBody>
          <a:bodyPr/>
          <a:lstStyle/>
          <a:p>
            <a:fld id="{45052B32-F565-7844-8430-F77004502137}" type="datetimeFigureOut">
              <a:rPr lang="en-US" smtClean="0"/>
              <a:t>5/7/20</a:t>
            </a:fld>
            <a:endParaRPr lang="en-US"/>
          </a:p>
        </p:txBody>
      </p:sp>
      <p:sp>
        <p:nvSpPr>
          <p:cNvPr id="5" name="Footer Placeholder 4">
            <a:extLst>
              <a:ext uri="{FF2B5EF4-FFF2-40B4-BE49-F238E27FC236}">
                <a16:creationId xmlns:a16="http://schemas.microsoft.com/office/drawing/2014/main" id="{8B8A3FEE-2C58-7C4F-80A0-15D8EBEFD2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5AFE3D-9F88-B949-84EF-9DAA00A2E4F5}"/>
              </a:ext>
            </a:extLst>
          </p:cNvPr>
          <p:cNvSpPr>
            <a:spLocks noGrp="1"/>
          </p:cNvSpPr>
          <p:nvPr>
            <p:ph type="sldNum" sz="quarter" idx="12"/>
          </p:nvPr>
        </p:nvSpPr>
        <p:spPr/>
        <p:txBody>
          <a:bodyPr/>
          <a:lstStyle/>
          <a:p>
            <a:fld id="{75E5F8ED-B97B-7A44-8F7B-A3D11144075A}" type="slidenum">
              <a:rPr lang="en-US" smtClean="0"/>
              <a:t>‹#›</a:t>
            </a:fld>
            <a:endParaRPr lang="en-US"/>
          </a:p>
        </p:txBody>
      </p:sp>
    </p:spTree>
    <p:extLst>
      <p:ext uri="{BB962C8B-B14F-4D97-AF65-F5344CB8AC3E}">
        <p14:creationId xmlns:p14="http://schemas.microsoft.com/office/powerpoint/2010/main" val="2394221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F3915-8298-E646-B08A-015E038B8E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573396-704F-9243-B863-532F7D2953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18D9D4-6E86-AF4D-9412-8F90C5E50CF2}"/>
              </a:ext>
            </a:extLst>
          </p:cNvPr>
          <p:cNvSpPr>
            <a:spLocks noGrp="1"/>
          </p:cNvSpPr>
          <p:nvPr>
            <p:ph type="dt" sz="half" idx="10"/>
          </p:nvPr>
        </p:nvSpPr>
        <p:spPr/>
        <p:txBody>
          <a:bodyPr/>
          <a:lstStyle/>
          <a:p>
            <a:fld id="{45052B32-F565-7844-8430-F77004502137}" type="datetimeFigureOut">
              <a:rPr lang="en-US" smtClean="0"/>
              <a:t>5/7/20</a:t>
            </a:fld>
            <a:endParaRPr lang="en-US"/>
          </a:p>
        </p:txBody>
      </p:sp>
      <p:sp>
        <p:nvSpPr>
          <p:cNvPr id="5" name="Footer Placeholder 4">
            <a:extLst>
              <a:ext uri="{FF2B5EF4-FFF2-40B4-BE49-F238E27FC236}">
                <a16:creationId xmlns:a16="http://schemas.microsoft.com/office/drawing/2014/main" id="{908B704D-72AD-F94D-8DD7-16A742212A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609BB1-8285-324C-8AEB-569A184353A6}"/>
              </a:ext>
            </a:extLst>
          </p:cNvPr>
          <p:cNvSpPr>
            <a:spLocks noGrp="1"/>
          </p:cNvSpPr>
          <p:nvPr>
            <p:ph type="sldNum" sz="quarter" idx="12"/>
          </p:nvPr>
        </p:nvSpPr>
        <p:spPr/>
        <p:txBody>
          <a:bodyPr/>
          <a:lstStyle/>
          <a:p>
            <a:fld id="{75E5F8ED-B97B-7A44-8F7B-A3D11144075A}" type="slidenum">
              <a:rPr lang="en-US" smtClean="0"/>
              <a:t>‹#›</a:t>
            </a:fld>
            <a:endParaRPr lang="en-US"/>
          </a:p>
        </p:txBody>
      </p:sp>
    </p:spTree>
    <p:extLst>
      <p:ext uri="{BB962C8B-B14F-4D97-AF65-F5344CB8AC3E}">
        <p14:creationId xmlns:p14="http://schemas.microsoft.com/office/powerpoint/2010/main" val="4043825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472E5-3673-C04C-A0C2-D0E270F3BA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4775B8-E7F1-DF49-99B3-2C88EB814B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BAF100-559E-3A42-8E0C-AEB53DA68A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CE4A4E-E799-244B-9239-A6F99D571E8D}"/>
              </a:ext>
            </a:extLst>
          </p:cNvPr>
          <p:cNvSpPr>
            <a:spLocks noGrp="1"/>
          </p:cNvSpPr>
          <p:nvPr>
            <p:ph type="dt" sz="half" idx="10"/>
          </p:nvPr>
        </p:nvSpPr>
        <p:spPr/>
        <p:txBody>
          <a:bodyPr/>
          <a:lstStyle/>
          <a:p>
            <a:fld id="{45052B32-F565-7844-8430-F77004502137}" type="datetimeFigureOut">
              <a:rPr lang="en-US" smtClean="0"/>
              <a:t>5/7/20</a:t>
            </a:fld>
            <a:endParaRPr lang="en-US"/>
          </a:p>
        </p:txBody>
      </p:sp>
      <p:sp>
        <p:nvSpPr>
          <p:cNvPr id="6" name="Footer Placeholder 5">
            <a:extLst>
              <a:ext uri="{FF2B5EF4-FFF2-40B4-BE49-F238E27FC236}">
                <a16:creationId xmlns:a16="http://schemas.microsoft.com/office/drawing/2014/main" id="{29AD9DA9-5CA6-A644-92F3-881A3E3023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B53081-5022-2E41-93C5-DFE0D7AADD95}"/>
              </a:ext>
            </a:extLst>
          </p:cNvPr>
          <p:cNvSpPr>
            <a:spLocks noGrp="1"/>
          </p:cNvSpPr>
          <p:nvPr>
            <p:ph type="sldNum" sz="quarter" idx="12"/>
          </p:nvPr>
        </p:nvSpPr>
        <p:spPr/>
        <p:txBody>
          <a:bodyPr/>
          <a:lstStyle/>
          <a:p>
            <a:fld id="{75E5F8ED-B97B-7A44-8F7B-A3D11144075A}" type="slidenum">
              <a:rPr lang="en-US" smtClean="0"/>
              <a:t>‹#›</a:t>
            </a:fld>
            <a:endParaRPr lang="en-US"/>
          </a:p>
        </p:txBody>
      </p:sp>
    </p:spTree>
    <p:extLst>
      <p:ext uri="{BB962C8B-B14F-4D97-AF65-F5344CB8AC3E}">
        <p14:creationId xmlns:p14="http://schemas.microsoft.com/office/powerpoint/2010/main" val="1049523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72AD7-CC2A-E448-AC2C-F23CB0803F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1D61A2-68F1-9941-ACF7-8F79182B02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7C0F98-BA58-A844-AE79-A49513B505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702424-4D54-9140-B318-C8C4FA22B7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4123C2-474F-D34F-B978-834053E4FC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BAE8BA-5626-034A-9C46-33A8CCAE512D}"/>
              </a:ext>
            </a:extLst>
          </p:cNvPr>
          <p:cNvSpPr>
            <a:spLocks noGrp="1"/>
          </p:cNvSpPr>
          <p:nvPr>
            <p:ph type="dt" sz="half" idx="10"/>
          </p:nvPr>
        </p:nvSpPr>
        <p:spPr/>
        <p:txBody>
          <a:bodyPr/>
          <a:lstStyle/>
          <a:p>
            <a:fld id="{45052B32-F565-7844-8430-F77004502137}" type="datetimeFigureOut">
              <a:rPr lang="en-US" smtClean="0"/>
              <a:t>5/7/20</a:t>
            </a:fld>
            <a:endParaRPr lang="en-US"/>
          </a:p>
        </p:txBody>
      </p:sp>
      <p:sp>
        <p:nvSpPr>
          <p:cNvPr id="8" name="Footer Placeholder 7">
            <a:extLst>
              <a:ext uri="{FF2B5EF4-FFF2-40B4-BE49-F238E27FC236}">
                <a16:creationId xmlns:a16="http://schemas.microsoft.com/office/drawing/2014/main" id="{A4EA6D8A-7B12-6649-B84C-696389A4F8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B8CC90-B7C5-E849-8669-AD5D8051E9E3}"/>
              </a:ext>
            </a:extLst>
          </p:cNvPr>
          <p:cNvSpPr>
            <a:spLocks noGrp="1"/>
          </p:cNvSpPr>
          <p:nvPr>
            <p:ph type="sldNum" sz="quarter" idx="12"/>
          </p:nvPr>
        </p:nvSpPr>
        <p:spPr/>
        <p:txBody>
          <a:bodyPr/>
          <a:lstStyle/>
          <a:p>
            <a:fld id="{75E5F8ED-B97B-7A44-8F7B-A3D11144075A}" type="slidenum">
              <a:rPr lang="en-US" smtClean="0"/>
              <a:t>‹#›</a:t>
            </a:fld>
            <a:endParaRPr lang="en-US"/>
          </a:p>
        </p:txBody>
      </p:sp>
    </p:spTree>
    <p:extLst>
      <p:ext uri="{BB962C8B-B14F-4D97-AF65-F5344CB8AC3E}">
        <p14:creationId xmlns:p14="http://schemas.microsoft.com/office/powerpoint/2010/main" val="1995628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31CB7-E35B-3441-A760-F7B697ACEC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C86CA0-0106-D643-A2E1-6C50D7422355}"/>
              </a:ext>
            </a:extLst>
          </p:cNvPr>
          <p:cNvSpPr>
            <a:spLocks noGrp="1"/>
          </p:cNvSpPr>
          <p:nvPr>
            <p:ph type="dt" sz="half" idx="10"/>
          </p:nvPr>
        </p:nvSpPr>
        <p:spPr/>
        <p:txBody>
          <a:bodyPr/>
          <a:lstStyle/>
          <a:p>
            <a:fld id="{45052B32-F565-7844-8430-F77004502137}" type="datetimeFigureOut">
              <a:rPr lang="en-US" smtClean="0"/>
              <a:t>5/7/20</a:t>
            </a:fld>
            <a:endParaRPr lang="en-US"/>
          </a:p>
        </p:txBody>
      </p:sp>
      <p:sp>
        <p:nvSpPr>
          <p:cNvPr id="4" name="Footer Placeholder 3">
            <a:extLst>
              <a:ext uri="{FF2B5EF4-FFF2-40B4-BE49-F238E27FC236}">
                <a16:creationId xmlns:a16="http://schemas.microsoft.com/office/drawing/2014/main" id="{057FBBD8-D7DA-4248-B8B8-4964F70154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1C819B-3E71-8442-B0C9-014D4C024AA2}"/>
              </a:ext>
            </a:extLst>
          </p:cNvPr>
          <p:cNvSpPr>
            <a:spLocks noGrp="1"/>
          </p:cNvSpPr>
          <p:nvPr>
            <p:ph type="sldNum" sz="quarter" idx="12"/>
          </p:nvPr>
        </p:nvSpPr>
        <p:spPr/>
        <p:txBody>
          <a:bodyPr/>
          <a:lstStyle/>
          <a:p>
            <a:fld id="{75E5F8ED-B97B-7A44-8F7B-A3D11144075A}" type="slidenum">
              <a:rPr lang="en-US" smtClean="0"/>
              <a:t>‹#›</a:t>
            </a:fld>
            <a:endParaRPr lang="en-US"/>
          </a:p>
        </p:txBody>
      </p:sp>
    </p:spTree>
    <p:extLst>
      <p:ext uri="{BB962C8B-B14F-4D97-AF65-F5344CB8AC3E}">
        <p14:creationId xmlns:p14="http://schemas.microsoft.com/office/powerpoint/2010/main" val="1914275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5416B2-5EC5-4546-BB67-17CB56C9CC7F}"/>
              </a:ext>
            </a:extLst>
          </p:cNvPr>
          <p:cNvSpPr>
            <a:spLocks noGrp="1"/>
          </p:cNvSpPr>
          <p:nvPr>
            <p:ph type="dt" sz="half" idx="10"/>
          </p:nvPr>
        </p:nvSpPr>
        <p:spPr/>
        <p:txBody>
          <a:bodyPr/>
          <a:lstStyle/>
          <a:p>
            <a:fld id="{45052B32-F565-7844-8430-F77004502137}" type="datetimeFigureOut">
              <a:rPr lang="en-US" smtClean="0"/>
              <a:t>5/7/20</a:t>
            </a:fld>
            <a:endParaRPr lang="en-US"/>
          </a:p>
        </p:txBody>
      </p:sp>
      <p:sp>
        <p:nvSpPr>
          <p:cNvPr id="3" name="Footer Placeholder 2">
            <a:extLst>
              <a:ext uri="{FF2B5EF4-FFF2-40B4-BE49-F238E27FC236}">
                <a16:creationId xmlns:a16="http://schemas.microsoft.com/office/drawing/2014/main" id="{DAB2B4E6-D5BB-CB4B-94F0-E302A51139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F3B23E3-58A5-3744-A48A-D8B853D4EA31}"/>
              </a:ext>
            </a:extLst>
          </p:cNvPr>
          <p:cNvSpPr>
            <a:spLocks noGrp="1"/>
          </p:cNvSpPr>
          <p:nvPr>
            <p:ph type="sldNum" sz="quarter" idx="12"/>
          </p:nvPr>
        </p:nvSpPr>
        <p:spPr/>
        <p:txBody>
          <a:bodyPr/>
          <a:lstStyle/>
          <a:p>
            <a:fld id="{75E5F8ED-B97B-7A44-8F7B-A3D11144075A}" type="slidenum">
              <a:rPr lang="en-US" smtClean="0"/>
              <a:t>‹#›</a:t>
            </a:fld>
            <a:endParaRPr lang="en-US"/>
          </a:p>
        </p:txBody>
      </p:sp>
    </p:spTree>
    <p:extLst>
      <p:ext uri="{BB962C8B-B14F-4D97-AF65-F5344CB8AC3E}">
        <p14:creationId xmlns:p14="http://schemas.microsoft.com/office/powerpoint/2010/main" val="2965936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3F3DB-31D1-2D44-8BAB-C613124A97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8B6C8D-FD60-1942-BBC8-CE7C8125D7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FC8DB7-C5DD-DA42-B6E1-579606ACBA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5CA36B-615A-E341-81E3-25FA6297E04E}"/>
              </a:ext>
            </a:extLst>
          </p:cNvPr>
          <p:cNvSpPr>
            <a:spLocks noGrp="1"/>
          </p:cNvSpPr>
          <p:nvPr>
            <p:ph type="dt" sz="half" idx="10"/>
          </p:nvPr>
        </p:nvSpPr>
        <p:spPr/>
        <p:txBody>
          <a:bodyPr/>
          <a:lstStyle/>
          <a:p>
            <a:fld id="{45052B32-F565-7844-8430-F77004502137}" type="datetimeFigureOut">
              <a:rPr lang="en-US" smtClean="0"/>
              <a:t>5/7/20</a:t>
            </a:fld>
            <a:endParaRPr lang="en-US"/>
          </a:p>
        </p:txBody>
      </p:sp>
      <p:sp>
        <p:nvSpPr>
          <p:cNvPr id="6" name="Footer Placeholder 5">
            <a:extLst>
              <a:ext uri="{FF2B5EF4-FFF2-40B4-BE49-F238E27FC236}">
                <a16:creationId xmlns:a16="http://schemas.microsoft.com/office/drawing/2014/main" id="{8F65549C-5CF2-054C-91C2-53511C9F5B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7BE8A0-439E-434F-BB92-0F49B1086853}"/>
              </a:ext>
            </a:extLst>
          </p:cNvPr>
          <p:cNvSpPr>
            <a:spLocks noGrp="1"/>
          </p:cNvSpPr>
          <p:nvPr>
            <p:ph type="sldNum" sz="quarter" idx="12"/>
          </p:nvPr>
        </p:nvSpPr>
        <p:spPr/>
        <p:txBody>
          <a:bodyPr/>
          <a:lstStyle/>
          <a:p>
            <a:fld id="{75E5F8ED-B97B-7A44-8F7B-A3D11144075A}" type="slidenum">
              <a:rPr lang="en-US" smtClean="0"/>
              <a:t>‹#›</a:t>
            </a:fld>
            <a:endParaRPr lang="en-US"/>
          </a:p>
        </p:txBody>
      </p:sp>
    </p:spTree>
    <p:extLst>
      <p:ext uri="{BB962C8B-B14F-4D97-AF65-F5344CB8AC3E}">
        <p14:creationId xmlns:p14="http://schemas.microsoft.com/office/powerpoint/2010/main" val="2961187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2CF98-DFCE-AB49-9294-F9ED3A01C0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A76AB5-8E0B-2542-8979-74D9B90835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F4EC08-D26D-094D-B568-0F8AFDCB52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4C42D5-C1E2-6F41-BE73-DEA5F9B8227D}"/>
              </a:ext>
            </a:extLst>
          </p:cNvPr>
          <p:cNvSpPr>
            <a:spLocks noGrp="1"/>
          </p:cNvSpPr>
          <p:nvPr>
            <p:ph type="dt" sz="half" idx="10"/>
          </p:nvPr>
        </p:nvSpPr>
        <p:spPr/>
        <p:txBody>
          <a:bodyPr/>
          <a:lstStyle/>
          <a:p>
            <a:fld id="{45052B32-F565-7844-8430-F77004502137}" type="datetimeFigureOut">
              <a:rPr lang="en-US" smtClean="0"/>
              <a:t>5/7/20</a:t>
            </a:fld>
            <a:endParaRPr lang="en-US"/>
          </a:p>
        </p:txBody>
      </p:sp>
      <p:sp>
        <p:nvSpPr>
          <p:cNvPr id="6" name="Footer Placeholder 5">
            <a:extLst>
              <a:ext uri="{FF2B5EF4-FFF2-40B4-BE49-F238E27FC236}">
                <a16:creationId xmlns:a16="http://schemas.microsoft.com/office/drawing/2014/main" id="{E4F08A87-74E3-ED48-BC20-65017980A8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B89D2C-4E9B-6040-A1E5-1CB3EA221B00}"/>
              </a:ext>
            </a:extLst>
          </p:cNvPr>
          <p:cNvSpPr>
            <a:spLocks noGrp="1"/>
          </p:cNvSpPr>
          <p:nvPr>
            <p:ph type="sldNum" sz="quarter" idx="12"/>
          </p:nvPr>
        </p:nvSpPr>
        <p:spPr/>
        <p:txBody>
          <a:bodyPr/>
          <a:lstStyle/>
          <a:p>
            <a:fld id="{75E5F8ED-B97B-7A44-8F7B-A3D11144075A}" type="slidenum">
              <a:rPr lang="en-US" smtClean="0"/>
              <a:t>‹#›</a:t>
            </a:fld>
            <a:endParaRPr lang="en-US"/>
          </a:p>
        </p:txBody>
      </p:sp>
    </p:spTree>
    <p:extLst>
      <p:ext uri="{BB962C8B-B14F-4D97-AF65-F5344CB8AC3E}">
        <p14:creationId xmlns:p14="http://schemas.microsoft.com/office/powerpoint/2010/main" val="350213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8FD293-9D1D-2F41-94EA-91388B53E5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9E6EAC-5A45-674D-B177-AF2883C8FD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6D905E-CE3D-2F4A-84F9-0F1FC7814B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052B32-F565-7844-8430-F77004502137}" type="datetimeFigureOut">
              <a:rPr lang="en-US" smtClean="0"/>
              <a:t>5/7/20</a:t>
            </a:fld>
            <a:endParaRPr lang="en-US"/>
          </a:p>
        </p:txBody>
      </p:sp>
      <p:sp>
        <p:nvSpPr>
          <p:cNvPr id="5" name="Footer Placeholder 4">
            <a:extLst>
              <a:ext uri="{FF2B5EF4-FFF2-40B4-BE49-F238E27FC236}">
                <a16:creationId xmlns:a16="http://schemas.microsoft.com/office/drawing/2014/main" id="{D06AEB1A-5803-AD48-8AA0-40B7F7BB1F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5B8B30-0154-734C-9BBF-CC85C9EB52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E5F8ED-B97B-7A44-8F7B-A3D11144075A}" type="slidenum">
              <a:rPr lang="en-US" smtClean="0"/>
              <a:t>‹#›</a:t>
            </a:fld>
            <a:endParaRPr lang="en-US"/>
          </a:p>
        </p:txBody>
      </p:sp>
    </p:spTree>
    <p:extLst>
      <p:ext uri="{BB962C8B-B14F-4D97-AF65-F5344CB8AC3E}">
        <p14:creationId xmlns:p14="http://schemas.microsoft.com/office/powerpoint/2010/main" val="33492203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9542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3691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738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3740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3618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785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03438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7999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1673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8348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961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4437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05800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3929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9218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4106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18495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TotalTime>
  <Words>1176</Words>
  <Application>Microsoft Macintosh PowerPoint</Application>
  <PresentationFormat>Widescreen</PresentationFormat>
  <Paragraphs>158</Paragraphs>
  <Slides>17</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Courtemanche</dc:creator>
  <cp:lastModifiedBy>Darryl Ice</cp:lastModifiedBy>
  <cp:revision>7</cp:revision>
  <dcterms:created xsi:type="dcterms:W3CDTF">2020-04-28T22:38:51Z</dcterms:created>
  <dcterms:modified xsi:type="dcterms:W3CDTF">2020-05-07T19:51:28Z</dcterms:modified>
</cp:coreProperties>
</file>